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9144000" cy="6858000"/>
  <p:notesSz cx="6858000" cy="9144000"/>
  <p:defaultTextStyle>
    <a:lvl1pPr defTabSz="449262">
      <a:defRPr sz="2400">
        <a:latin typeface="Arial"/>
        <a:ea typeface="Arial"/>
        <a:cs typeface="Arial"/>
        <a:sym typeface="Arial"/>
      </a:defRPr>
    </a:lvl1pPr>
    <a:lvl2pPr indent="457200" defTabSz="449262">
      <a:defRPr sz="2400">
        <a:latin typeface="Arial"/>
        <a:ea typeface="Arial"/>
        <a:cs typeface="Arial"/>
        <a:sym typeface="Arial"/>
      </a:defRPr>
    </a:lvl2pPr>
    <a:lvl3pPr indent="914400" defTabSz="449262">
      <a:defRPr sz="2400">
        <a:latin typeface="Arial"/>
        <a:ea typeface="Arial"/>
        <a:cs typeface="Arial"/>
        <a:sym typeface="Arial"/>
      </a:defRPr>
    </a:lvl3pPr>
    <a:lvl4pPr indent="1371600" defTabSz="449262">
      <a:defRPr sz="2400">
        <a:latin typeface="Arial"/>
        <a:ea typeface="Arial"/>
        <a:cs typeface="Arial"/>
        <a:sym typeface="Arial"/>
      </a:defRPr>
    </a:lvl4pPr>
    <a:lvl5pPr indent="1828800" defTabSz="449262">
      <a:defRPr sz="2400">
        <a:latin typeface="Arial"/>
        <a:ea typeface="Arial"/>
        <a:cs typeface="Arial"/>
        <a:sym typeface="Arial"/>
      </a:defRPr>
    </a:lvl5pPr>
    <a:lvl6pPr defTabSz="449262">
      <a:defRPr sz="2400">
        <a:latin typeface="Arial"/>
        <a:ea typeface="Arial"/>
        <a:cs typeface="Arial"/>
        <a:sym typeface="Arial"/>
      </a:defRPr>
    </a:lvl6pPr>
    <a:lvl7pPr defTabSz="449262">
      <a:defRPr sz="2400">
        <a:latin typeface="Arial"/>
        <a:ea typeface="Arial"/>
        <a:cs typeface="Arial"/>
        <a:sym typeface="Arial"/>
      </a:defRPr>
    </a:lvl7pPr>
    <a:lvl8pPr defTabSz="449262">
      <a:defRPr sz="2400">
        <a:latin typeface="Arial"/>
        <a:ea typeface="Arial"/>
        <a:cs typeface="Arial"/>
        <a:sym typeface="Arial"/>
      </a:defRPr>
    </a:lvl8pPr>
    <a:lvl9pPr defTabSz="449262">
      <a:defRPr sz="2400"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8400"/>
            <a:ext cx="1895475" cy="352822"/>
          </a:xfrm>
          <a:prstGeom prst="rect">
            <a:avLst/>
          </a:prstGeom>
          <a:ln w="12700">
            <a:miter lim="400000"/>
          </a:ln>
        </p:spPr>
        <p:txBody>
          <a:bodyPr lIns="46799" tIns="46799" rIns="46799" bIns="46799">
            <a:spAutoFit/>
          </a:bodyPr>
          <a:lstStyle>
            <a:lvl1pPr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 defTabSz="449262">
        <a:defRPr sz="4400">
          <a:latin typeface="Arial"/>
          <a:ea typeface="Arial"/>
          <a:cs typeface="Arial"/>
          <a:sym typeface="Arial"/>
        </a:defRPr>
      </a:lvl1pPr>
      <a:lvl2pPr algn="ctr" defTabSz="449262">
        <a:defRPr sz="4400">
          <a:latin typeface="Arial"/>
          <a:ea typeface="Arial"/>
          <a:cs typeface="Arial"/>
          <a:sym typeface="Arial"/>
        </a:defRPr>
      </a:lvl2pPr>
      <a:lvl3pPr algn="ctr" defTabSz="449262">
        <a:defRPr sz="4400">
          <a:latin typeface="Arial"/>
          <a:ea typeface="Arial"/>
          <a:cs typeface="Arial"/>
          <a:sym typeface="Arial"/>
        </a:defRPr>
      </a:lvl3pPr>
      <a:lvl4pPr algn="ctr" defTabSz="449262">
        <a:defRPr sz="4400">
          <a:latin typeface="Arial"/>
          <a:ea typeface="Arial"/>
          <a:cs typeface="Arial"/>
          <a:sym typeface="Arial"/>
        </a:defRPr>
      </a:lvl4pPr>
      <a:lvl5pPr algn="ctr" defTabSz="449262">
        <a:defRPr sz="4400">
          <a:latin typeface="Arial"/>
          <a:ea typeface="Arial"/>
          <a:cs typeface="Arial"/>
          <a:sym typeface="Arial"/>
        </a:defRPr>
      </a:lvl5pPr>
      <a:lvl6pPr indent="457200" algn="ctr" defTabSz="449262">
        <a:defRPr sz="4400">
          <a:latin typeface="Arial"/>
          <a:ea typeface="Arial"/>
          <a:cs typeface="Arial"/>
          <a:sym typeface="Arial"/>
        </a:defRPr>
      </a:lvl6pPr>
      <a:lvl7pPr indent="914400" algn="ctr" defTabSz="449262">
        <a:defRPr sz="4400">
          <a:latin typeface="Arial"/>
          <a:ea typeface="Arial"/>
          <a:cs typeface="Arial"/>
          <a:sym typeface="Arial"/>
        </a:defRPr>
      </a:lvl7pPr>
      <a:lvl8pPr indent="1371600" algn="ctr" defTabSz="449262">
        <a:defRPr sz="4400">
          <a:latin typeface="Arial"/>
          <a:ea typeface="Arial"/>
          <a:cs typeface="Arial"/>
          <a:sym typeface="Arial"/>
        </a:defRPr>
      </a:lvl8pPr>
      <a:lvl9pPr indent="1828800" algn="ctr" defTabSz="449262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 defTabSz="449262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1pPr>
      <a:lvl2pPr marL="342900" indent="114300" defTabSz="449262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2pPr>
      <a:lvl3pPr marL="342900" indent="571500" defTabSz="449262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3pPr>
      <a:lvl4pPr marL="342900" indent="1028700" defTabSz="449262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4pPr>
      <a:lvl5pPr marL="342900" indent="1485900" defTabSz="449262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5pPr>
      <a:lvl6pPr marL="342900" indent="1943100" defTabSz="449262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6pPr>
      <a:lvl7pPr marL="342900" indent="2400300" defTabSz="449262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7pPr>
      <a:lvl8pPr marL="342900" indent="2857500" defTabSz="449262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8pPr>
      <a:lvl9pPr marL="342900" indent="3314700" defTabSz="449262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9pPr>
    </p:bodyStyle>
    <p:otherStyle>
      <a:lvl1pPr defTabSz="457200"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defTabSz="457200"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defTabSz="457200"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defTabSz="457200"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defTabSz="457200"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defTabSz="457200"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defTabSz="457200"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defTabSz="457200"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defTabSz="457200"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3.jpeg"/><Relationship Id="rId4" Type="http://schemas.openxmlformats.org/officeDocument/2006/relationships/image" Target="../media/image2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3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3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1" Type="http://schemas.openxmlformats.org/officeDocument/2006/relationships/image" Target="../media/image2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alvary Still 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28869" y="-1640334"/>
            <a:ext cx="20568623" cy="853678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/>
        </p:nvSpPr>
        <p:spPr>
          <a:xfrm>
            <a:off x="382210" y="2956465"/>
            <a:ext cx="8379580" cy="328020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/>
            </a:pPr>
            <a:r>
              <a:rPr b="1" sz="4800">
                <a:solidFill>
                  <a:srgbClr val="FFFFFF"/>
                </a:solidFill>
              </a:rPr>
              <a:t>Cooperation</a:t>
            </a:r>
            <a:endParaRPr b="1" sz="4800">
              <a:solidFill>
                <a:srgbClr val="FFFFFF"/>
              </a:solidFill>
            </a:endParaRPr>
          </a:p>
          <a:p>
            <a:pPr lvl="0" algn="ctr">
              <a:defRPr sz="1800"/>
            </a:pPr>
            <a:r>
              <a:rPr b="1" sz="4800">
                <a:solidFill>
                  <a:srgbClr val="FFFFFF"/>
                </a:solidFill>
              </a:rPr>
              <a:t>Consequences,</a:t>
            </a:r>
            <a:endParaRPr b="1" sz="4800">
              <a:solidFill>
                <a:srgbClr val="FFFFFF"/>
              </a:solidFill>
            </a:endParaRPr>
          </a:p>
          <a:p>
            <a:pPr lvl="0" algn="ctr">
              <a:defRPr sz="1800"/>
            </a:pPr>
            <a:r>
              <a:rPr b="1" sz="4800">
                <a:solidFill>
                  <a:srgbClr val="FFFFFF"/>
                </a:solidFill>
              </a:rPr>
              <a:t>and Keeping Your Sanity</a:t>
            </a:r>
            <a:endParaRPr b="1" sz="4800">
              <a:solidFill>
                <a:srgbClr val="FFFFFF"/>
              </a:solidFill>
            </a:endParaRPr>
          </a:p>
          <a:p>
            <a:pPr lvl="0" algn="ctr">
              <a:defRPr sz="1800"/>
            </a:pPr>
            <a:endParaRPr b="1" sz="4800">
              <a:solidFill>
                <a:srgbClr val="FFFFFF"/>
              </a:solidFill>
            </a:endParaRPr>
          </a:p>
          <a:p>
            <a:pPr lvl="0" algn="ctr">
              <a:defRPr sz="1800"/>
            </a:pPr>
            <a:r>
              <a:rPr b="1" sz="2800">
                <a:solidFill>
                  <a:srgbClr val="FFFFFF"/>
                </a:solidFill>
              </a:rPr>
              <a:t>Dr. Scott Turansky and Joanne Miller, RN, BSN 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3033" y="-1942355"/>
            <a:ext cx="21570666" cy="8955147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754062" y="3705225"/>
            <a:ext cx="6066867" cy="184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Step 2 for the Child: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Always Be Ready</a:t>
            </a:r>
            <a:endParaRPr sz="3600">
              <a:solidFill>
                <a:srgbClr val="FFFFFF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to Receive an Instruction</a:t>
            </a:r>
          </a:p>
        </p:txBody>
      </p:sp>
      <p:sp>
        <p:nvSpPr>
          <p:cNvPr id="42" name="Shape 42"/>
          <p:cNvSpPr/>
          <p:nvPr/>
        </p:nvSpPr>
        <p:spPr>
          <a:xfrm>
            <a:off x="754062" y="1185862"/>
            <a:ext cx="6440426" cy="131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Step 2 for the Parent: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Consider the Timing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3033" y="-1942355"/>
            <a:ext cx="21570666" cy="895514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752475" y="1185862"/>
            <a:ext cx="6440425" cy="131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Step 3 for the Parent: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Give the Instruction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3033" y="-1942355"/>
            <a:ext cx="21570666" cy="8955147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754062" y="3705225"/>
            <a:ext cx="6066867" cy="131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Step 3 for the Child: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The Child Answers</a:t>
            </a:r>
          </a:p>
        </p:txBody>
      </p:sp>
      <p:sp>
        <p:nvSpPr>
          <p:cNvPr id="49" name="Shape 49"/>
          <p:cNvSpPr/>
          <p:nvPr/>
        </p:nvSpPr>
        <p:spPr>
          <a:xfrm>
            <a:off x="754062" y="1185862"/>
            <a:ext cx="6440426" cy="131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Step 3 for the Parent: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Give the Instruction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3033" y="-1942355"/>
            <a:ext cx="21570666" cy="8955147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752475" y="1185862"/>
            <a:ext cx="6440425" cy="131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Step 4 for the Parent: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Wait Expectantly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3033" y="-1942355"/>
            <a:ext cx="21570666" cy="8955147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750887" y="3705225"/>
            <a:ext cx="6066867" cy="131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Step 4 for the Child: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Do the Job as if on a Mission</a:t>
            </a:r>
          </a:p>
        </p:txBody>
      </p:sp>
      <p:sp>
        <p:nvSpPr>
          <p:cNvPr id="56" name="Shape 56"/>
          <p:cNvSpPr/>
          <p:nvPr/>
        </p:nvSpPr>
        <p:spPr>
          <a:xfrm>
            <a:off x="754062" y="1185862"/>
            <a:ext cx="6440426" cy="131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Step 4 for the Parent: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Wait Expectantly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3033" y="-1942355"/>
            <a:ext cx="21570666" cy="8955147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754062" y="1185862"/>
            <a:ext cx="6066867" cy="131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Step 5 for the Child: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Report Back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3033" y="-1942355"/>
            <a:ext cx="21570666" cy="895514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754062" y="3705225"/>
            <a:ext cx="6440426" cy="131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Step 5 for the Parent: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Inspect and Release</a:t>
            </a:r>
          </a:p>
        </p:txBody>
      </p:sp>
      <p:sp>
        <p:nvSpPr>
          <p:cNvPr id="63" name="Shape 63"/>
          <p:cNvSpPr/>
          <p:nvPr/>
        </p:nvSpPr>
        <p:spPr>
          <a:xfrm>
            <a:off x="754062" y="1185862"/>
            <a:ext cx="6066867" cy="131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Step 5 for the Child: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Report Back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Calvary Still 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28869" y="-1640334"/>
            <a:ext cx="20568623" cy="8536782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741741" y="3905250"/>
            <a:ext cx="7917694" cy="1446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FFFFFF"/>
                </a:solidFill>
                <a:effectLst>
                  <a:outerShdw sx="100000" sy="100000" kx="0" ky="0" algn="b" rotWithShape="0" blurRad="127000" dist="25400" dir="3060000">
                    <a:srgbClr val="000000"/>
                  </a:outerShdw>
                </a:effectLst>
              </a:rPr>
              <a:t>Teaching Children to Listen</a:t>
            </a:r>
            <a:endParaRPr b="1" sz="4600">
              <a:solidFill>
                <a:srgbClr val="FFFFFF"/>
              </a:solidFill>
              <a:effectLst>
                <a:outerShdw sx="100000" sy="100000" kx="0" ky="0" algn="b" rotWithShape="0" blurRad="127000" dist="25400" dir="3060000">
                  <a:srgbClr val="000000"/>
                </a:outerShdw>
              </a:effectLst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FFFFFF"/>
                </a:solidFill>
                <a:effectLst>
                  <a:outerShdw sx="100000" sy="100000" kx="0" ky="0" algn="b" rotWithShape="0" blurRad="127000" dist="25400" dir="3060000">
                    <a:srgbClr val="000000"/>
                  </a:outerShdw>
                </a:effectLst>
              </a:rPr>
              <a:t>and Follow Instructions</a:t>
            </a:r>
          </a:p>
        </p:txBody>
      </p:sp>
      <p:sp>
        <p:nvSpPr>
          <p:cNvPr id="67" name="Shape 67"/>
          <p:cNvSpPr/>
          <p:nvPr/>
        </p:nvSpPr>
        <p:spPr>
          <a:xfrm>
            <a:off x="225092" y="2156650"/>
            <a:ext cx="3661877" cy="94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6000">
                <a:solidFill>
                  <a:srgbClr val="FFFFFF"/>
                </a:solidFill>
                <a:effectLst>
                  <a:outerShdw sx="100000" sy="100000" kx="0" ky="0" algn="b" rotWithShape="0" blurRad="127000" dist="25400" dir="306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000">
                <a:solidFill>
                  <a:srgbClr val="FFFFFF"/>
                </a:solidFill>
                <a:effectLst>
                  <a:outerShdw sx="100000" sy="100000" kx="0" ky="0" algn="b" rotWithShape="0" blurRad="127000" dist="25400" dir="3060000">
                    <a:srgbClr val="000000"/>
                  </a:outerShdw>
                </a:effectLst>
              </a:rPr>
              <a:t>Session 1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46101" y="-1222692"/>
            <a:ext cx="20016955" cy="8311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MTLakGdT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4007" y="862146"/>
            <a:ext cx="5735986" cy="5133708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2084635" y="2112962"/>
            <a:ext cx="4974730" cy="2131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Hide God’s Word</a:t>
            </a:r>
            <a:endParaRPr b="1" sz="46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In Your Child’s</a:t>
            </a:r>
            <a:endParaRPr b="1" sz="46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Heart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1841500"/>
            <a:ext cx="8255000" cy="317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HW-Boo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3800" y="2114550"/>
            <a:ext cx="2540000" cy="3924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334962" y="246062"/>
            <a:ext cx="3120963" cy="147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FFFFF"/>
                </a:solidFill>
              </a:rPr>
              <a:t>What is </a:t>
            </a:r>
            <a:endParaRPr b="1" sz="4800">
              <a:solidFill>
                <a:srgbClr val="FFFFFF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FFFFF"/>
                </a:solidFill>
              </a:rPr>
              <a:t>the Heart?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FT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7425" y="502840"/>
            <a:ext cx="2084970" cy="2674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FT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44070" y="502840"/>
            <a:ext cx="2084970" cy="2674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FT3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30715" y="502840"/>
            <a:ext cx="2084970" cy="2674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FT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7425" y="3649634"/>
            <a:ext cx="2084970" cy="2674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FT5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44070" y="3649634"/>
            <a:ext cx="2084970" cy="2674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FT6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30715" y="3649634"/>
            <a:ext cx="2084970" cy="2674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Calvary Still 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28869" y="-1640334"/>
            <a:ext cx="20568623" cy="8536782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3756527" y="4425950"/>
            <a:ext cx="5148846" cy="200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5400">
                <a:solidFill>
                  <a:srgbClr val="FFFFFF"/>
                </a:solidFill>
                <a:effectLst>
                  <a:outerShdw sx="100000" sy="100000" kx="0" ky="0" algn="b" rotWithShape="0" blurRad="127000" dist="25400" dir="3540000">
                    <a:srgbClr val="000000"/>
                  </a:outerShdw>
                </a:effectLst>
              </a:rPr>
              <a:t>Session 2</a:t>
            </a:r>
            <a:endParaRPr b="1" sz="5400">
              <a:solidFill>
                <a:srgbClr val="FFFFFF"/>
              </a:solidFill>
              <a:effectLst>
                <a:outerShdw sx="100000" sy="100000" kx="0" ky="0" algn="b" rotWithShape="0" blurRad="127000" dist="25400" dir="3540000">
                  <a:srgbClr val="000000"/>
                </a:outerShdw>
              </a:effectLst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127000" dist="25400" dir="3540000">
                    <a:srgbClr val="000000"/>
                  </a:outerShdw>
                </a:effectLst>
              </a:rPr>
              <a:t>Correction Ideas</a:t>
            </a:r>
            <a:endParaRPr b="1" sz="4000">
              <a:solidFill>
                <a:srgbClr val="FFFFFF"/>
              </a:solidFill>
              <a:effectLst>
                <a:outerShdw sx="100000" sy="100000" kx="0" ky="0" algn="b" rotWithShape="0" blurRad="127000" dist="25400" dir="3540000">
                  <a:srgbClr val="000000"/>
                </a:outerShdw>
              </a:effectLst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127000" dist="25400" dir="3540000">
                    <a:srgbClr val="000000"/>
                  </a:outerShdw>
                </a:effectLst>
              </a:rPr>
              <a:t>That Touch the Heart</a:t>
            </a:r>
          </a:p>
        </p:txBody>
      </p:sp>
      <p:sp>
        <p:nvSpPr>
          <p:cNvPr id="86" name="Shape 86"/>
          <p:cNvSpPr/>
          <p:nvPr/>
        </p:nvSpPr>
        <p:spPr>
          <a:xfrm>
            <a:off x="85582" y="2076450"/>
            <a:ext cx="5556536" cy="1435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5400">
                <a:solidFill>
                  <a:srgbClr val="FFFFFF"/>
                </a:solidFill>
                <a:effectLst>
                  <a:outerShdw sx="100000" sy="100000" kx="0" ky="0" algn="b" rotWithShape="0" blurRad="127000" dist="25400" dir="3540000">
                    <a:srgbClr val="000000"/>
                  </a:outerShdw>
                </a:effectLst>
              </a:rPr>
              <a:t>15 Minute Break</a:t>
            </a:r>
            <a:endParaRPr b="1" sz="5400">
              <a:solidFill>
                <a:srgbClr val="FFFFFF"/>
              </a:solidFill>
              <a:effectLst>
                <a:outerShdw sx="100000" sy="100000" kx="0" ky="0" algn="b" rotWithShape="0" blurRad="127000" dist="25400" dir="3540000">
                  <a:srgbClr val="000000"/>
                </a:outerShdw>
              </a:effectLst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4000">
                <a:solidFill>
                  <a:srgbClr val="FFFFFF"/>
                </a:solidFill>
                <a:effectLst>
                  <a:outerShdw sx="100000" sy="100000" kx="0" ky="0" algn="b" rotWithShape="0" blurRad="127000" dist="25400" dir="3540000">
                    <a:srgbClr val="000000"/>
                  </a:outerShdw>
                </a:effectLst>
              </a:rPr>
              <a:t>Then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Calvary Still 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28869" y="-1640334"/>
            <a:ext cx="20568623" cy="853678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1170877" y="3333750"/>
            <a:ext cx="6535546" cy="1571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5100">
                <a:solidFill>
                  <a:srgbClr val="FFFFFF"/>
                </a:solidFill>
                <a:effectLst>
                  <a:outerShdw sx="100000" sy="100000" kx="0" ky="0" algn="b" rotWithShape="0" blurRad="127000" dist="25400" dir="3540000">
                    <a:srgbClr val="000000"/>
                  </a:outerShdw>
                </a:effectLst>
              </a:rPr>
              <a:t>Correction Ideas</a:t>
            </a:r>
            <a:endParaRPr b="1" sz="5100">
              <a:solidFill>
                <a:srgbClr val="FFFFFF"/>
              </a:solidFill>
              <a:effectLst>
                <a:outerShdw sx="100000" sy="100000" kx="0" ky="0" algn="b" rotWithShape="0" blurRad="127000" dist="25400" dir="3540000">
                  <a:srgbClr val="000000"/>
                </a:outerShdw>
              </a:effectLst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5100">
                <a:solidFill>
                  <a:srgbClr val="FFFFFF"/>
                </a:solidFill>
                <a:effectLst>
                  <a:outerShdw sx="100000" sy="100000" kx="0" ky="0" algn="b" rotWithShape="0" blurRad="127000" dist="25400" dir="3540000">
                    <a:srgbClr val="000000"/>
                  </a:outerShdw>
                </a:effectLst>
              </a:rPr>
              <a:t>That Touch the Heart</a:t>
            </a:r>
          </a:p>
        </p:txBody>
      </p:sp>
      <p:sp>
        <p:nvSpPr>
          <p:cNvPr id="90" name="Shape 90"/>
          <p:cNvSpPr/>
          <p:nvPr/>
        </p:nvSpPr>
        <p:spPr>
          <a:xfrm>
            <a:off x="267353" y="1788065"/>
            <a:ext cx="3958355" cy="1016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6500">
                <a:solidFill>
                  <a:srgbClr val="FFFFFF"/>
                </a:solidFill>
                <a:effectLst>
                  <a:outerShdw sx="100000" sy="100000" kx="0" ky="0" algn="b" rotWithShape="0" blurRad="127000" dist="25400" dir="354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500">
                <a:solidFill>
                  <a:srgbClr val="FFFFFF"/>
                </a:solidFill>
                <a:effectLst>
                  <a:outerShdw sx="100000" sy="100000" kx="0" ky="0" algn="b" rotWithShape="0" blurRad="127000" dist="25400" dir="3540000">
                    <a:srgbClr val="000000"/>
                  </a:outerShdw>
                </a:effectLst>
              </a:rPr>
              <a:t>Session 2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571630" y="3652837"/>
            <a:ext cx="8000740" cy="2169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4800">
                <a:solidFill>
                  <a:srgbClr val="FFCC66"/>
                </a:solidFill>
              </a:rPr>
              <a:t>Proverbs 6:23 says:</a:t>
            </a:r>
            <a:endParaRPr sz="4800">
              <a:solidFill>
                <a:srgbClr val="FFCC66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4800">
                <a:solidFill>
                  <a:srgbClr val="FFFFFF"/>
                </a:solidFill>
              </a:rPr>
              <a:t>“the corrections of discipline </a:t>
            </a:r>
            <a:endParaRPr sz="4800">
              <a:solidFill>
                <a:srgbClr val="FFFFFF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4800">
                <a:solidFill>
                  <a:srgbClr val="FFFFFF"/>
                </a:solidFill>
              </a:rPr>
              <a:t>are the way to life”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306381" y="538162"/>
            <a:ext cx="2984798" cy="1611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5800">
                <a:solidFill>
                  <a:srgbClr val="F6CE85"/>
                </a:solidFill>
              </a:rPr>
              <a:t>Step 1</a:t>
            </a:r>
            <a:endParaRPr b="1" sz="5800">
              <a:solidFill>
                <a:srgbClr val="F6CE85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4600">
                <a:solidFill>
                  <a:srgbClr val="FFFFFF"/>
                </a:solidFill>
              </a:rPr>
              <a:t>Use Words</a:t>
            </a:r>
          </a:p>
        </p:txBody>
      </p:sp>
      <p:sp>
        <p:nvSpPr>
          <p:cNvPr id="97" name="Shape 97"/>
          <p:cNvSpPr/>
          <p:nvPr/>
        </p:nvSpPr>
        <p:spPr>
          <a:xfrm>
            <a:off x="1769300" y="3894137"/>
            <a:ext cx="7397390" cy="2010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300">
                <a:solidFill>
                  <a:srgbClr val="FFFFFF"/>
                </a:solidFill>
              </a:rPr>
              <a:t>“All Scripture is God-breathed and </a:t>
            </a:r>
            <a:endParaRPr sz="3300">
              <a:solidFill>
                <a:srgbClr val="FFFFFF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300">
                <a:solidFill>
                  <a:srgbClr val="FFFFFF"/>
                </a:solidFill>
              </a:rPr>
              <a:t>is useful for teaching, rebuking, </a:t>
            </a:r>
            <a:r>
              <a:rPr sz="3300" u="sng">
                <a:solidFill>
                  <a:srgbClr val="FFFFFF"/>
                </a:solidFill>
              </a:rPr>
              <a:t>correcting</a:t>
            </a:r>
            <a:r>
              <a:rPr sz="3300">
                <a:solidFill>
                  <a:srgbClr val="FFFFFF"/>
                </a:solidFill>
              </a:rPr>
              <a:t> and training in righteousness” —2 Timothy 3:16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328612" y="225425"/>
            <a:ext cx="2563112" cy="1636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5900">
                <a:solidFill>
                  <a:srgbClr val="F6CE85"/>
                </a:solidFill>
              </a:rPr>
              <a:t>Step 2</a:t>
            </a:r>
            <a:endParaRPr b="1" sz="5900">
              <a:solidFill>
                <a:srgbClr val="F6CE85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4700">
                <a:solidFill>
                  <a:srgbClr val="FFFFFF"/>
                </a:solidFill>
              </a:rPr>
              <a:t>A Break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153987" y="127000"/>
            <a:ext cx="4077556" cy="1145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3600">
                <a:solidFill>
                  <a:srgbClr val="FFCC66"/>
                </a:solidFill>
              </a:rPr>
              <a:t>REPENTANCE—</a:t>
            </a:r>
            <a:endParaRPr b="1" sz="3600">
              <a:solidFill>
                <a:srgbClr val="FFCC66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3600">
                <a:solidFill>
                  <a:srgbClr val="FFCC66"/>
                </a:solidFill>
              </a:rPr>
              <a:t>A Change of Heart</a:t>
            </a:r>
          </a:p>
        </p:txBody>
      </p:sp>
      <p:sp>
        <p:nvSpPr>
          <p:cNvPr id="104" name="Shape 104"/>
          <p:cNvSpPr/>
          <p:nvPr/>
        </p:nvSpPr>
        <p:spPr>
          <a:xfrm>
            <a:off x="1231372" y="2171700"/>
            <a:ext cx="6635199" cy="99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787400" indent="-787400" defTabSz="457200">
              <a:buClr>
                <a:srgbClr val="FFFFFF"/>
              </a:buClr>
              <a:buSzPct val="100000"/>
              <a:buChar char="•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</a:tabLst>
              <a:defRPr sz="3100">
                <a:solidFill>
                  <a:srgbClr val="FFFFFF"/>
                </a:solidFill>
              </a:defRPr>
            </a:lvl1pPr>
            <a:lvl2pPr marL="447675" indent="19050" defTabSz="457200"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</a:tabLst>
              <a:defRPr sz="3100">
                <a:solidFill>
                  <a:srgbClr val="FFFFFF"/>
                </a:solidFill>
              </a:defRPr>
            </a:lvl2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Stop fighting, calm down, and</a:t>
            </a:r>
            <a:endParaRPr sz="31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be willing to talk about the problem</a:t>
            </a:r>
          </a:p>
        </p:txBody>
      </p:sp>
      <p:sp>
        <p:nvSpPr>
          <p:cNvPr id="105" name="Shape 105"/>
          <p:cNvSpPr/>
          <p:nvPr/>
        </p:nvSpPr>
        <p:spPr>
          <a:xfrm>
            <a:off x="1211262" y="3063875"/>
            <a:ext cx="5511602" cy="537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787400" indent="-787400" defTabSz="457200">
              <a:buClr>
                <a:srgbClr val="FFFFFF"/>
              </a:buClr>
              <a:buSzPct val="100000"/>
              <a:buChar char="•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</a:tabLst>
              <a:defRPr sz="3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Acknowledge wrong-doing</a:t>
            </a:r>
          </a:p>
        </p:txBody>
      </p:sp>
      <p:sp>
        <p:nvSpPr>
          <p:cNvPr id="106" name="Shape 106"/>
          <p:cNvSpPr/>
          <p:nvPr/>
        </p:nvSpPr>
        <p:spPr>
          <a:xfrm>
            <a:off x="1206500" y="3657600"/>
            <a:ext cx="7057951" cy="537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787400" indent="-787400" defTabSz="457200">
              <a:buClr>
                <a:srgbClr val="FFFFFF"/>
              </a:buClr>
              <a:buSzPct val="100000"/>
              <a:buChar char="•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</a:tabLst>
              <a:defRPr sz="3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Recognize that there’s a better way</a:t>
            </a:r>
          </a:p>
        </p:txBody>
      </p:sp>
      <p:sp>
        <p:nvSpPr>
          <p:cNvPr id="107" name="Shape 107"/>
          <p:cNvSpPr/>
          <p:nvPr/>
        </p:nvSpPr>
        <p:spPr>
          <a:xfrm>
            <a:off x="1206500" y="4267200"/>
            <a:ext cx="4635388" cy="537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787400" indent="-787400" defTabSz="457200">
              <a:buClr>
                <a:srgbClr val="FFFFFF"/>
              </a:buClr>
              <a:buSzPct val="100000"/>
              <a:buChar char="•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</a:tabLst>
              <a:defRPr sz="3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Commit to doing right</a:t>
            </a:r>
          </a:p>
        </p:txBody>
      </p:sp>
      <p:sp>
        <p:nvSpPr>
          <p:cNvPr id="108" name="Shape 108"/>
          <p:cNvSpPr/>
          <p:nvPr/>
        </p:nvSpPr>
        <p:spPr>
          <a:xfrm>
            <a:off x="1206500" y="4876800"/>
            <a:ext cx="5795150" cy="537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787400" indent="-787400" defTabSz="457200">
              <a:buClr>
                <a:srgbClr val="FFFFFF"/>
              </a:buClr>
              <a:buSzPct val="100000"/>
              <a:buChar char="•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</a:tabLst>
              <a:defRPr sz="3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Feel sorrow for wrong-doing</a:t>
            </a:r>
          </a:p>
        </p:txBody>
      </p:sp>
      <p:sp>
        <p:nvSpPr>
          <p:cNvPr id="109" name="Shape 109"/>
          <p:cNvSpPr/>
          <p:nvPr/>
        </p:nvSpPr>
        <p:spPr>
          <a:xfrm>
            <a:off x="1206500" y="5486400"/>
            <a:ext cx="6401271" cy="537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787400" indent="-787400" defTabSz="457200">
              <a:buClr>
                <a:srgbClr val="FFFFFF"/>
              </a:buClr>
              <a:buSzPct val="100000"/>
              <a:buChar char="•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</a:tabLst>
              <a:defRPr sz="3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Have a desire to do what’s right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" grpId="2"/>
      <p:bldP build="whole" bldLvl="1" animBg="1" rev="0" advAuto="0" spid="106" grpId="3"/>
      <p:bldP build="whole" bldLvl="1" animBg="1" rev="0" advAuto="0" spid="104" grpId="1"/>
      <p:bldP build="whole" bldLvl="1" animBg="1" rev="0" advAuto="0" spid="107" grpId="4"/>
      <p:bldP build="whole" bldLvl="1" animBg="1" rev="0" advAuto="0" spid="108" grpId="5"/>
      <p:bldP build="whole" bldLvl="1" animBg="1" rev="0" advAuto="0" spid="109" grpId="6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46101" y="-1222692"/>
            <a:ext cx="20016955" cy="8311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MTLakGdT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4007" y="862146"/>
            <a:ext cx="5735986" cy="5133708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2441345" y="2112962"/>
            <a:ext cx="4261310" cy="2131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Transfer </a:t>
            </a:r>
            <a:endParaRPr b="1" sz="46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Responsibility</a:t>
            </a:r>
            <a:endParaRPr b="1" sz="46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to the Child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69850" y="-320675"/>
            <a:ext cx="1376300" cy="289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i="1" sz="20000">
                <a:solidFill>
                  <a:srgbClr val="D07B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0">
                <a:solidFill>
                  <a:srgbClr val="D07B2B"/>
                </a:solidFill>
              </a:rPr>
              <a:t>3</a:t>
            </a:r>
          </a:p>
        </p:txBody>
      </p:sp>
      <p:sp>
        <p:nvSpPr>
          <p:cNvPr id="117" name="Shape 117"/>
          <p:cNvSpPr/>
          <p:nvPr/>
        </p:nvSpPr>
        <p:spPr>
          <a:xfrm>
            <a:off x="825500" y="458787"/>
            <a:ext cx="4987665" cy="161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3600">
                <a:solidFill>
                  <a:srgbClr val="FFCC66"/>
                </a:solidFill>
              </a:rPr>
              <a:t>Three Distinctives</a:t>
            </a:r>
            <a:endParaRPr b="1" sz="3600">
              <a:solidFill>
                <a:srgbClr val="FFCC66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3600">
                <a:solidFill>
                  <a:srgbClr val="FFCC66"/>
                </a:solidFill>
              </a:rPr>
              <a:t>Make the Break Work: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387350" y="123825"/>
            <a:ext cx="1376300" cy="289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i="1" sz="20000">
                <a:solidFill>
                  <a:srgbClr val="D07B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0">
                <a:solidFill>
                  <a:srgbClr val="D07B2B"/>
                </a:solidFill>
              </a:rPr>
              <a:t>3</a:t>
            </a:r>
          </a:p>
        </p:txBody>
      </p:sp>
      <p:sp>
        <p:nvSpPr>
          <p:cNvPr id="121" name="Shape 121"/>
          <p:cNvSpPr/>
          <p:nvPr/>
        </p:nvSpPr>
        <p:spPr>
          <a:xfrm>
            <a:off x="1104900" y="839787"/>
            <a:ext cx="5669099" cy="3090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3600">
                <a:solidFill>
                  <a:srgbClr val="FFCC66"/>
                </a:solidFill>
              </a:rPr>
              <a:t>Three Distinctives</a:t>
            </a:r>
            <a:endParaRPr b="1" sz="3600">
              <a:solidFill>
                <a:srgbClr val="FFCC66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3600">
                <a:solidFill>
                  <a:srgbClr val="FFCC66"/>
                </a:solidFill>
              </a:rPr>
              <a:t>Make the Break Work:</a:t>
            </a:r>
            <a:endParaRPr b="1" sz="3600">
              <a:solidFill>
                <a:srgbClr val="FFCC66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endParaRPr sz="3600">
              <a:solidFill>
                <a:srgbClr val="FFFFFF"/>
              </a:solidFill>
            </a:endParaRPr>
          </a:p>
          <a:p>
            <a:pPr lvl="0" defTabSz="457200">
              <a:buClr>
                <a:srgbClr val="FFFFFF"/>
              </a:buClr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  The child is sent on a </a:t>
            </a:r>
            <a:endParaRPr sz="3200">
              <a:solidFill>
                <a:srgbClr val="FFFFFF"/>
              </a:solidFill>
            </a:endParaRPr>
          </a:p>
          <a:p>
            <a:pPr lvl="1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mission to change the heart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alvary Still 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28869" y="-1640334"/>
            <a:ext cx="20568623" cy="853678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382210" y="2956465"/>
            <a:ext cx="8379580" cy="328020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/>
            </a:pPr>
            <a:r>
              <a:rPr b="1" sz="4800">
                <a:solidFill>
                  <a:srgbClr val="FFFFFF"/>
                </a:solidFill>
              </a:rPr>
              <a:t>Cooperation,</a:t>
            </a:r>
            <a:endParaRPr b="1" sz="4800">
              <a:solidFill>
                <a:srgbClr val="FFFFFF"/>
              </a:solidFill>
            </a:endParaRPr>
          </a:p>
          <a:p>
            <a:pPr lvl="0" algn="ctr">
              <a:defRPr sz="1800"/>
            </a:pPr>
            <a:r>
              <a:rPr b="1" sz="4800">
                <a:solidFill>
                  <a:srgbClr val="FFFFFF"/>
                </a:solidFill>
              </a:rPr>
              <a:t>Consequences,</a:t>
            </a:r>
            <a:endParaRPr b="1" sz="4800">
              <a:solidFill>
                <a:srgbClr val="FFFFFF"/>
              </a:solidFill>
            </a:endParaRPr>
          </a:p>
          <a:p>
            <a:pPr lvl="0" algn="ctr">
              <a:defRPr sz="1800"/>
            </a:pPr>
            <a:r>
              <a:rPr b="1" sz="4800">
                <a:solidFill>
                  <a:srgbClr val="FFFFFF"/>
                </a:solidFill>
              </a:rPr>
              <a:t>and Keeping Your Sanity</a:t>
            </a:r>
            <a:endParaRPr b="1" sz="4800">
              <a:solidFill>
                <a:srgbClr val="FFFFFF"/>
              </a:solidFill>
            </a:endParaRPr>
          </a:p>
          <a:p>
            <a:pPr lvl="0" algn="ctr">
              <a:defRPr sz="1800"/>
            </a:pPr>
            <a:endParaRPr b="1" sz="4800">
              <a:solidFill>
                <a:srgbClr val="FFFFFF"/>
              </a:solidFill>
            </a:endParaRPr>
          </a:p>
          <a:p>
            <a:pPr lvl="0" algn="ctr">
              <a:defRPr sz="1800"/>
            </a:pPr>
            <a:r>
              <a:rPr b="1" sz="2800">
                <a:solidFill>
                  <a:srgbClr val="FFFFFF"/>
                </a:solidFill>
              </a:rPr>
              <a:t>Dr. Scott Turansky and Joanne Miller, RN, BSN 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425450" y="-104775"/>
            <a:ext cx="1376300" cy="289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i="1" sz="20000">
                <a:solidFill>
                  <a:srgbClr val="D07B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0">
                <a:solidFill>
                  <a:srgbClr val="D07B2B"/>
                </a:solidFill>
              </a:rPr>
              <a:t>3</a:t>
            </a:r>
          </a:p>
        </p:txBody>
      </p:sp>
      <p:sp>
        <p:nvSpPr>
          <p:cNvPr id="125" name="Shape 125"/>
          <p:cNvSpPr/>
          <p:nvPr/>
        </p:nvSpPr>
        <p:spPr>
          <a:xfrm>
            <a:off x="1112837" y="839787"/>
            <a:ext cx="6392007" cy="3674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3600">
                <a:solidFill>
                  <a:srgbClr val="FFCC66"/>
                </a:solidFill>
              </a:rPr>
              <a:t>Three Distinctives</a:t>
            </a:r>
            <a:endParaRPr b="1" sz="3600">
              <a:solidFill>
                <a:srgbClr val="FFCC66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3600">
                <a:solidFill>
                  <a:srgbClr val="FFCC66"/>
                </a:solidFill>
              </a:rPr>
              <a:t>Make the Break Work:</a:t>
            </a:r>
            <a:endParaRPr b="1" sz="3600">
              <a:solidFill>
                <a:srgbClr val="FFCC66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endParaRPr sz="3600">
              <a:solidFill>
                <a:srgbClr val="FFFFFF"/>
              </a:solidFill>
            </a:endParaRPr>
          </a:p>
          <a:p>
            <a:pPr lvl="0" defTabSz="457200">
              <a:buClr>
                <a:srgbClr val="FFFFFF"/>
              </a:buClr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  The child is sent on a </a:t>
            </a:r>
            <a:endParaRPr sz="3200">
              <a:solidFill>
                <a:srgbClr val="FFFFFF"/>
              </a:solidFill>
            </a:endParaRPr>
          </a:p>
          <a:p>
            <a:pPr lvl="1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mission to change the heart</a:t>
            </a:r>
            <a:endParaRPr sz="3200">
              <a:solidFill>
                <a:srgbClr val="FFFFFF"/>
              </a:solidFill>
            </a:endParaRPr>
          </a:p>
          <a:p>
            <a:pPr lvl="1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endParaRPr sz="800">
              <a:solidFill>
                <a:srgbClr val="FFFFFF"/>
              </a:solidFill>
            </a:endParaRPr>
          </a:p>
          <a:p>
            <a:pPr lvl="0" defTabSz="457200">
              <a:buClr>
                <a:srgbClr val="FFFFFF"/>
              </a:buClr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  The child helps determine the</a:t>
            </a:r>
            <a:endParaRPr sz="3200">
              <a:solidFill>
                <a:srgbClr val="FFFFFF"/>
              </a:solidFill>
            </a:endParaRPr>
          </a:p>
          <a:p>
            <a:pPr lvl="1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length of time spent in the Break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400050" y="-117475"/>
            <a:ext cx="1376300" cy="289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i="1" sz="20000">
                <a:solidFill>
                  <a:srgbClr val="D07B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0">
                <a:solidFill>
                  <a:srgbClr val="D07B2B"/>
                </a:solidFill>
              </a:rPr>
              <a:t>3</a:t>
            </a:r>
          </a:p>
        </p:txBody>
      </p:sp>
      <p:sp>
        <p:nvSpPr>
          <p:cNvPr id="129" name="Shape 129"/>
          <p:cNvSpPr/>
          <p:nvPr/>
        </p:nvSpPr>
        <p:spPr>
          <a:xfrm>
            <a:off x="1116012" y="838200"/>
            <a:ext cx="6611479" cy="519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3600">
                <a:solidFill>
                  <a:srgbClr val="FFCC66"/>
                </a:solidFill>
              </a:rPr>
              <a:t>Three Distinctives</a:t>
            </a:r>
            <a:endParaRPr b="1" sz="3600">
              <a:solidFill>
                <a:srgbClr val="FFCC66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3600">
                <a:solidFill>
                  <a:srgbClr val="FFCC66"/>
                </a:solidFill>
              </a:rPr>
              <a:t>Make the Break Work:</a:t>
            </a:r>
            <a:endParaRPr b="1" sz="3600">
              <a:solidFill>
                <a:srgbClr val="FFCC66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endParaRPr sz="3600">
              <a:solidFill>
                <a:srgbClr val="FFFFFF"/>
              </a:solidFill>
            </a:endParaRPr>
          </a:p>
          <a:p>
            <a:pPr lvl="0" defTabSz="457200">
              <a:buClr>
                <a:srgbClr val="FFFFFF"/>
              </a:buClr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  The child is sent on a </a:t>
            </a:r>
            <a:endParaRPr sz="3200">
              <a:solidFill>
                <a:srgbClr val="FFFFFF"/>
              </a:solidFill>
            </a:endParaRPr>
          </a:p>
          <a:p>
            <a:pPr lvl="1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mission to change the heart</a:t>
            </a:r>
            <a:endParaRPr sz="3200">
              <a:solidFill>
                <a:srgbClr val="FFFFFF"/>
              </a:solidFill>
            </a:endParaRPr>
          </a:p>
          <a:p>
            <a:pPr lvl="1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endParaRPr sz="800">
              <a:solidFill>
                <a:srgbClr val="FFFFFF"/>
              </a:solidFill>
            </a:endParaRPr>
          </a:p>
          <a:p>
            <a:pPr lvl="0" defTabSz="457200">
              <a:buClr>
                <a:srgbClr val="FFFFFF"/>
              </a:buClr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  The child helps determine the</a:t>
            </a:r>
            <a:endParaRPr sz="3200">
              <a:solidFill>
                <a:srgbClr val="FFFFFF"/>
              </a:solidFill>
            </a:endParaRPr>
          </a:p>
          <a:p>
            <a:pPr lvl="1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length of time spent in the Break</a:t>
            </a:r>
            <a:endParaRPr sz="3200">
              <a:solidFill>
                <a:srgbClr val="FFFFFF"/>
              </a:solidFill>
            </a:endParaRPr>
          </a:p>
          <a:p>
            <a:pPr lvl="1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endParaRPr sz="800">
              <a:solidFill>
                <a:srgbClr val="FFFFFF"/>
              </a:solidFill>
            </a:endParaRPr>
          </a:p>
          <a:p>
            <a:pPr lvl="0" defTabSz="457200">
              <a:buClr>
                <a:srgbClr val="FFFFFF"/>
              </a:buClr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  The motivation to come out of the</a:t>
            </a:r>
            <a:endParaRPr sz="3200">
              <a:solidFill>
                <a:srgbClr val="FFFFFF"/>
              </a:solidFill>
            </a:endParaRPr>
          </a:p>
          <a:p>
            <a:pPr lvl="1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Break is that the child is missing</a:t>
            </a:r>
            <a:endParaRPr sz="3200">
              <a:solidFill>
                <a:srgbClr val="FFFFFF"/>
              </a:solidFill>
            </a:endParaRPr>
          </a:p>
          <a:p>
            <a:pPr lvl="1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out on the benefits of family life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750887" y="838200"/>
            <a:ext cx="5719726" cy="167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  <a:tab pos="10769600" algn="l"/>
              </a:tabLst>
              <a:defRPr sz="1800"/>
            </a:pPr>
            <a:r>
              <a:rPr b="1" sz="3600">
                <a:solidFill>
                  <a:srgbClr val="FFCB76"/>
                </a:solidFill>
              </a:rPr>
              <a:t>PRACTICAL QUESTIONS	</a:t>
            </a:r>
            <a:endParaRPr b="1" sz="3600">
              <a:solidFill>
                <a:srgbClr val="FFCB76"/>
              </a:solidFill>
            </a:endParaRPr>
          </a:p>
          <a:p>
            <a:pPr lvl="1" defTabSz="4572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  <a:tab pos="10769600" algn="l"/>
              </a:tabLst>
              <a:defRPr sz="1800"/>
            </a:pPr>
            <a:r>
              <a:rPr b="1" i="1" sz="3600">
                <a:solidFill>
                  <a:srgbClr val="FFCB76"/>
                </a:solidFill>
              </a:rPr>
              <a:t>But You Don’t Know</a:t>
            </a:r>
            <a:endParaRPr b="1" i="1" sz="3600">
              <a:solidFill>
                <a:srgbClr val="FFCB76"/>
              </a:solidFill>
            </a:endParaRPr>
          </a:p>
          <a:p>
            <a:pPr lvl="1" defTabSz="4572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  <a:tab pos="10769600" algn="l"/>
              </a:tabLst>
              <a:defRPr sz="1800"/>
            </a:pPr>
            <a:r>
              <a:rPr b="1" i="1" sz="3600">
                <a:solidFill>
                  <a:srgbClr val="FFCB76"/>
                </a:solidFill>
              </a:rPr>
              <a:t>My Kids</a:t>
            </a:r>
          </a:p>
        </p:txBody>
      </p:sp>
      <p:sp>
        <p:nvSpPr>
          <p:cNvPr id="133" name="Shape 133"/>
          <p:cNvSpPr/>
          <p:nvPr/>
        </p:nvSpPr>
        <p:spPr>
          <a:xfrm>
            <a:off x="1208087" y="2667000"/>
            <a:ext cx="7168741" cy="919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736600" indent="-736600" defTabSz="457200">
              <a:buClr>
                <a:srgbClr val="FFFFFF"/>
              </a:buClr>
              <a:buSzPct val="100000"/>
              <a:buChar char="•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</a:tabLst>
              <a:defRPr sz="2900">
                <a:solidFill>
                  <a:srgbClr val="FFFFFF"/>
                </a:solidFill>
              </a:defRPr>
            </a:lvl1pPr>
            <a:lvl2pPr marL="447675" indent="19050" defTabSz="457200"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</a:tabLst>
              <a:defRPr sz="2900">
                <a:solidFill>
                  <a:srgbClr val="FFFFFF"/>
                </a:solidFill>
              </a:defRPr>
            </a:lvl2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My child who goes to a Break but has </a:t>
            </a:r>
            <a:endParaRPr sz="29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a tantrum while there.</a:t>
            </a:r>
          </a:p>
        </p:txBody>
      </p:sp>
      <p:sp>
        <p:nvSpPr>
          <p:cNvPr id="134" name="Shape 134"/>
          <p:cNvSpPr/>
          <p:nvPr/>
        </p:nvSpPr>
        <p:spPr>
          <a:xfrm>
            <a:off x="1208087" y="3657600"/>
            <a:ext cx="7107238" cy="919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736600" indent="-736600" defTabSz="457200">
              <a:buClr>
                <a:srgbClr val="FFFFFF"/>
              </a:buClr>
              <a:buSzPct val="100000"/>
              <a:buChar char="•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</a:tabLst>
              <a:defRPr sz="2900">
                <a:solidFill>
                  <a:srgbClr val="FFFFFF"/>
                </a:solidFill>
              </a:defRPr>
            </a:lvl1pPr>
            <a:lvl2pPr marL="447675" indent="19050" defTabSz="457200"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</a:tabLst>
              <a:defRPr sz="2900">
                <a:solidFill>
                  <a:srgbClr val="FFFFFF"/>
                </a:solidFill>
              </a:defRPr>
            </a:lvl2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My child follows me around the house</a:t>
            </a:r>
            <a:endParaRPr sz="29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and refuses to go to the Break.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2"/>
      <p:bldP build="whole" bldLvl="1" animBg="1" rev="0" advAuto="0" spid="13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328612" y="225425"/>
            <a:ext cx="2563112" cy="1636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5900">
                <a:solidFill>
                  <a:srgbClr val="F6CE85"/>
                </a:solidFill>
              </a:rPr>
              <a:t>Step 2</a:t>
            </a:r>
            <a:endParaRPr b="1" sz="5900">
              <a:solidFill>
                <a:srgbClr val="F6CE85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4700">
                <a:solidFill>
                  <a:srgbClr val="FFFFFF"/>
                </a:solidFill>
              </a:rPr>
              <a:t>A Break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2532837" y="4267200"/>
            <a:ext cx="4814926" cy="147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What About </a:t>
            </a:r>
            <a:endParaRPr b="1" sz="4800">
              <a:solidFill>
                <a:srgbClr val="F6CE85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Consequences?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46101" y="-1222692"/>
            <a:ext cx="20016955" cy="8311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MTLakGdT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4007" y="862146"/>
            <a:ext cx="5735986" cy="513370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2363955" y="1871662"/>
            <a:ext cx="4416090" cy="281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Use a Map Mentality as Your</a:t>
            </a:r>
            <a:endParaRPr b="1" sz="46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Strategy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1893521" y="4152900"/>
            <a:ext cx="5356958" cy="147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1 • Natural </a:t>
            </a:r>
            <a:endParaRPr b="1" sz="4800">
              <a:solidFill>
                <a:srgbClr val="F6CE85"/>
              </a:solidFill>
            </a:endParaRPr>
          </a:p>
          <a:p>
            <a:pPr lvl="2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Consequences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227262" y="3937000"/>
            <a:ext cx="5356957" cy="147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2 • Logical </a:t>
            </a:r>
            <a:endParaRPr b="1" sz="4800">
              <a:solidFill>
                <a:srgbClr val="F6CE85"/>
              </a:solidFill>
            </a:endParaRPr>
          </a:p>
          <a:p>
            <a:pPr lvl="2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Consequences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2974975" y="4394200"/>
            <a:ext cx="4520245" cy="147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3 • Restricting </a:t>
            </a:r>
            <a:endParaRPr b="1" sz="4800">
              <a:solidFill>
                <a:srgbClr val="F6CE85"/>
              </a:solidFill>
            </a:endParaRPr>
          </a:p>
          <a:p>
            <a:pPr lvl="2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Freedom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2417762" y="4267200"/>
            <a:ext cx="5367673" cy="147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4 • More Parental </a:t>
            </a:r>
            <a:endParaRPr b="1" sz="4800">
              <a:solidFill>
                <a:srgbClr val="F6CE85"/>
              </a:solidFill>
            </a:endParaRPr>
          </a:p>
          <a:p>
            <a:pPr lvl="2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Control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alvary Still 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28869" y="-1640334"/>
            <a:ext cx="20568623" cy="8536782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741741" y="3905250"/>
            <a:ext cx="7917694" cy="1446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FFFFFF"/>
                </a:solidFill>
                <a:effectLst>
                  <a:outerShdw sx="100000" sy="100000" kx="0" ky="0" algn="b" rotWithShape="0" blurRad="127000" dist="25400" dir="3060000">
                    <a:srgbClr val="000000"/>
                  </a:outerShdw>
                </a:effectLst>
              </a:rPr>
              <a:t>Teaching Children to Listen</a:t>
            </a:r>
            <a:endParaRPr b="1" sz="4600">
              <a:solidFill>
                <a:srgbClr val="FFFFFF"/>
              </a:solidFill>
              <a:effectLst>
                <a:outerShdw sx="100000" sy="100000" kx="0" ky="0" algn="b" rotWithShape="0" blurRad="127000" dist="25400" dir="3060000">
                  <a:srgbClr val="000000"/>
                </a:outerShdw>
              </a:effectLst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FFFFFF"/>
                </a:solidFill>
                <a:effectLst>
                  <a:outerShdw sx="100000" sy="100000" kx="0" ky="0" algn="b" rotWithShape="0" blurRad="127000" dist="25400" dir="3060000">
                    <a:srgbClr val="000000"/>
                  </a:outerShdw>
                </a:effectLst>
              </a:rPr>
              <a:t>and Follow Instructions</a:t>
            </a:r>
          </a:p>
        </p:txBody>
      </p:sp>
      <p:sp>
        <p:nvSpPr>
          <p:cNvPr id="20" name="Shape 20"/>
          <p:cNvSpPr/>
          <p:nvPr/>
        </p:nvSpPr>
        <p:spPr>
          <a:xfrm>
            <a:off x="225092" y="2156650"/>
            <a:ext cx="3661877" cy="94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6000">
                <a:solidFill>
                  <a:srgbClr val="FFFFFF"/>
                </a:solidFill>
                <a:effectLst>
                  <a:outerShdw sx="100000" sy="100000" kx="0" ky="0" algn="b" rotWithShape="0" blurRad="127000" dist="25400" dir="306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000">
                <a:solidFill>
                  <a:srgbClr val="FFFFFF"/>
                </a:solidFill>
                <a:effectLst>
                  <a:outerShdw sx="100000" sy="100000" kx="0" ky="0" algn="b" rotWithShape="0" blurRad="127000" dist="25400" dir="3060000">
                    <a:srgbClr val="000000"/>
                  </a:outerShdw>
                </a:effectLst>
              </a:rPr>
              <a:t>Session 1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3344862" y="4572000"/>
            <a:ext cx="3740981" cy="772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800">
                <a:solidFill>
                  <a:srgbClr val="F6CE85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6CE85"/>
                </a:solidFill>
              </a:rPr>
              <a:t>5 • Spanking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2162175" y="4394200"/>
            <a:ext cx="5469471" cy="147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6 • Other Leaders </a:t>
            </a:r>
            <a:endParaRPr b="1" sz="4800">
              <a:solidFill>
                <a:srgbClr val="F6CE85"/>
              </a:solidFill>
            </a:endParaRPr>
          </a:p>
          <a:p>
            <a:pPr lvl="2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and Authorities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1985962" y="3581400"/>
            <a:ext cx="5953163" cy="2169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7 • Positive Side</a:t>
            </a:r>
            <a:endParaRPr b="1" sz="4800">
              <a:solidFill>
                <a:srgbClr val="F6CE85"/>
              </a:solidFill>
            </a:endParaRPr>
          </a:p>
          <a:p>
            <a:pPr lvl="2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of the Toolbox—</a:t>
            </a:r>
            <a:endParaRPr b="1" sz="4800">
              <a:solidFill>
                <a:srgbClr val="F6CE85"/>
              </a:solidFill>
            </a:endParaRPr>
          </a:p>
          <a:p>
            <a:pPr lvl="2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Training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1242120" y="460797"/>
            <a:ext cx="6659760" cy="1643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5400">
                <a:solidFill>
                  <a:srgbClr val="FFCC6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400">
                <a:solidFill>
                  <a:srgbClr val="FFCC66"/>
                </a:solidFill>
              </a:rPr>
              <a:t>Conference Special</a:t>
            </a:r>
            <a:endParaRPr b="1" sz="5400">
              <a:solidFill>
                <a:srgbClr val="FFCC66"/>
              </a:solidFill>
            </a:endParaRPr>
          </a:p>
        </p:txBody>
      </p:sp>
      <p:pic>
        <p:nvPicPr>
          <p:cNvPr id="169" name="Christian Parenting Handbook cover - Sma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0848" y="1942355"/>
            <a:ext cx="2475682" cy="377353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4902200" y="1562100"/>
            <a:ext cx="3482926" cy="4427092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1" name="Covers-CP Companion Guid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03535" y="1556828"/>
            <a:ext cx="3495840" cy="454459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5143500" y="5283200"/>
            <a:ext cx="1437879" cy="566043"/>
          </a:xfrm>
          <a:prstGeom prst="rect">
            <a:avLst/>
          </a:prstGeom>
          <a:solidFill>
            <a:srgbClr val="D7DA5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D7DA56"/>
                </a:solidFill>
              </a:defRPr>
            </a:pPr>
          </a:p>
        </p:txBody>
      </p:sp>
    </p:spTree>
  </p:cSld>
  <p:clrMapOvr>
    <a:masterClrMapping/>
  </p:clrMapOvr>
  <p:transition spd="med" advClick="1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1985369" y="1032297"/>
            <a:ext cx="5173301" cy="1643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5400">
                <a:solidFill>
                  <a:srgbClr val="FFCC6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400">
                <a:solidFill>
                  <a:srgbClr val="FFCC66"/>
                </a:solidFill>
              </a:rPr>
              <a:t>4 Book Special</a:t>
            </a:r>
            <a:endParaRPr b="1" sz="5400">
              <a:solidFill>
                <a:srgbClr val="FFCC66"/>
              </a:solidFill>
            </a:endParaRPr>
          </a:p>
        </p:txBody>
      </p:sp>
      <p:pic>
        <p:nvPicPr>
          <p:cNvPr id="176" name="PHW-Boo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081" y="2306699"/>
            <a:ext cx="1779946" cy="2750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97149" y="2306699"/>
            <a:ext cx="1733351" cy="2742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jpg"/>
          <p:cNvPicPr/>
          <p:nvPr/>
        </p:nvPicPr>
        <p:blipFill>
          <a:blip r:embed="rId5">
            <a:extLst/>
          </a:blip>
          <a:srcRect l="17155" t="0" r="17155" b="0"/>
          <a:stretch>
            <a:fillRect/>
          </a:stretch>
        </p:blipFill>
        <p:spPr>
          <a:xfrm>
            <a:off x="2576973" y="2306699"/>
            <a:ext cx="1779791" cy="2709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Christian Parenting Handbook cover - Small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3500" y="2340409"/>
            <a:ext cx="1733351" cy="2642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38983" y="-772898"/>
            <a:ext cx="18821966" cy="769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1382615" y="282997"/>
            <a:ext cx="6378809" cy="85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5400">
                <a:solidFill>
                  <a:srgbClr val="FFCC6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400">
                <a:solidFill>
                  <a:srgbClr val="FFCC66"/>
                </a:solidFill>
              </a:rPr>
              <a:t>I Want it All Special</a:t>
            </a:r>
          </a:p>
        </p:txBody>
      </p:sp>
      <p:pic>
        <p:nvPicPr>
          <p:cNvPr id="183" name="PHW-Boo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881" y="1181093"/>
            <a:ext cx="1779946" cy="2750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4500" y="1184780"/>
            <a:ext cx="1733351" cy="2742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jpg"/>
          <p:cNvPicPr/>
          <p:nvPr/>
        </p:nvPicPr>
        <p:blipFill>
          <a:blip r:embed="rId5">
            <a:extLst/>
          </a:blip>
          <a:srcRect l="17155" t="0" r="17155" b="0"/>
          <a:stretch>
            <a:fillRect/>
          </a:stretch>
        </p:blipFill>
        <p:spPr>
          <a:xfrm>
            <a:off x="3146083" y="1201368"/>
            <a:ext cx="1779791" cy="2709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Christian Parenting Handbook cover - Small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79420" y="1235078"/>
            <a:ext cx="1777583" cy="2709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FT1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88570" y="4179807"/>
            <a:ext cx="1943310" cy="249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FT2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56094" y="4179807"/>
            <a:ext cx="1943310" cy="249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asted-image.jpg"/>
          <p:cNvPicPr/>
          <p:nvPr/>
        </p:nvPicPr>
        <p:blipFill>
          <a:blip r:embed="rId9">
            <a:extLst/>
          </a:blip>
          <a:srcRect l="12297" t="9946" r="12297" b="9946"/>
          <a:stretch>
            <a:fillRect/>
          </a:stretch>
        </p:blipFill>
        <p:spPr>
          <a:xfrm>
            <a:off x="7007322" y="4508043"/>
            <a:ext cx="1624928" cy="2022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36069" y="4075758"/>
            <a:ext cx="1943309" cy="251658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6457746" y="1234637"/>
            <a:ext cx="2302205" cy="2991815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2" name="Covers-CP Companion Guid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443497" y="1308766"/>
            <a:ext cx="2330703" cy="302991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6538572" y="3786963"/>
            <a:ext cx="1361031" cy="467768"/>
          </a:xfrm>
          <a:prstGeom prst="rect">
            <a:avLst/>
          </a:prstGeom>
          <a:solidFill>
            <a:srgbClr val="D7DA5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D7DA56"/>
                </a:solidFill>
              </a:defRPr>
            </a:pPr>
          </a:p>
        </p:txBody>
      </p:sp>
    </p:spTree>
  </p:cSld>
  <p:clrMapOvr>
    <a:masterClrMapping/>
  </p:clrMapOvr>
  <p:transition spd="med" advClick="1"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8507" y="-1631116"/>
            <a:ext cx="20697539" cy="8565623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981838" y="538162"/>
            <a:ext cx="7156512" cy="2007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5400">
                <a:solidFill>
                  <a:srgbClr val="FFFFFF"/>
                </a:solidFill>
                <a:effectLst>
                  <a:outerShdw sx="100000" sy="100000" kx="0" ky="0" algn="b" rotWithShape="0" blurRad="127000" dist="25400" dir="2940000">
                    <a:srgbClr val="000000"/>
                  </a:outerShdw>
                </a:effectLst>
              </a:rPr>
              <a:t>Don’t Miss Session 3</a:t>
            </a:r>
            <a:endParaRPr b="1" sz="5400">
              <a:solidFill>
                <a:srgbClr val="FFFFFF"/>
              </a:solidFill>
              <a:effectLst>
                <a:outerShdw sx="100000" sy="100000" kx="0" ky="0" algn="b" rotWithShape="0" blurRad="127000" dist="25400" dir="2940000">
                  <a:srgbClr val="000000"/>
                </a:outerShdw>
              </a:effectLst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127000" dist="25400" dir="2940000">
                    <a:srgbClr val="000000"/>
                  </a:outerShdw>
                </a:effectLst>
              </a:rPr>
              <a:t>Ending Discipline Times</a:t>
            </a:r>
            <a:endParaRPr b="1" sz="4000">
              <a:solidFill>
                <a:srgbClr val="FFFFFF"/>
              </a:solidFill>
              <a:effectLst>
                <a:outerShdw sx="100000" sy="100000" kx="0" ky="0" algn="b" rotWithShape="0" blurRad="127000" dist="25400" dir="2940000">
                  <a:srgbClr val="000000"/>
                </a:outerShdw>
              </a:effectLst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127000" dist="25400" dir="2940000">
                    <a:srgbClr val="000000"/>
                  </a:outerShdw>
                </a:effectLst>
              </a:rPr>
              <a:t>with Impact</a:t>
            </a:r>
          </a:p>
        </p:txBody>
      </p:sp>
      <p:sp>
        <p:nvSpPr>
          <p:cNvPr id="197" name="Shape 197"/>
          <p:cNvSpPr/>
          <p:nvPr/>
        </p:nvSpPr>
        <p:spPr>
          <a:xfrm>
            <a:off x="1344558" y="3578765"/>
            <a:ext cx="6454885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127000" dist="25400" dir="294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127000" dist="25400" dir="2940000">
                    <a:srgbClr val="000000"/>
                  </a:outerShdw>
                </a:effectLst>
              </a:rPr>
              <a:t>1:10 pm starting with Q&amp;A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8507" y="-1631116"/>
            <a:ext cx="20697539" cy="856562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1365628" y="4513262"/>
            <a:ext cx="6109532" cy="1219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127000" dist="25400" dir="2940000">
                    <a:srgbClr val="000000"/>
                  </a:outerShdw>
                </a:effectLst>
              </a:rPr>
              <a:t>Ending Discipline Times</a:t>
            </a:r>
            <a:endParaRPr b="1" sz="4000">
              <a:solidFill>
                <a:srgbClr val="FFFFFF"/>
              </a:solidFill>
              <a:effectLst>
                <a:outerShdw sx="100000" sy="100000" kx="0" ky="0" algn="b" rotWithShape="0" blurRad="127000" dist="25400" dir="2940000">
                  <a:srgbClr val="000000"/>
                </a:outerShdw>
              </a:effectLst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127000" dist="25400" dir="2940000">
                    <a:srgbClr val="000000"/>
                  </a:outerShdw>
                </a:effectLst>
              </a:rPr>
              <a:t>with Impact</a:t>
            </a:r>
          </a:p>
        </p:txBody>
      </p:sp>
      <p:sp>
        <p:nvSpPr>
          <p:cNvPr id="201" name="Shape 201"/>
          <p:cNvSpPr/>
          <p:nvPr/>
        </p:nvSpPr>
        <p:spPr>
          <a:xfrm>
            <a:off x="174379" y="3197765"/>
            <a:ext cx="3306104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127000" dist="25400" dir="294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400">
                <a:solidFill>
                  <a:srgbClr val="FFFFFF"/>
                </a:solidFill>
                <a:effectLst>
                  <a:outerShdw sx="100000" sy="100000" kx="0" ky="0" algn="b" rotWithShape="0" blurRad="127000" dist="25400" dir="2940000">
                    <a:srgbClr val="000000"/>
                  </a:outerShdw>
                </a:effectLst>
              </a:rPr>
              <a:t>Session 3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46101" y="-1222692"/>
            <a:ext cx="20016955" cy="8311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MTLakGdT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4007" y="862146"/>
            <a:ext cx="5735986" cy="513370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2363955" y="1816956"/>
            <a:ext cx="4416090" cy="261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400">
                <a:solidFill>
                  <a:srgbClr val="372357"/>
                </a:solidFill>
              </a:rPr>
              <a:t>Discipline Is</a:t>
            </a:r>
            <a:endParaRPr b="1" sz="44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400">
                <a:solidFill>
                  <a:srgbClr val="372357"/>
                </a:solidFill>
              </a:rPr>
              <a:t>More Valuable</a:t>
            </a:r>
            <a:endParaRPr b="1" sz="44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400">
                <a:solidFill>
                  <a:srgbClr val="372357"/>
                </a:solidFill>
              </a:rPr>
              <a:t>Than Punishment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8507" y="-1631116"/>
            <a:ext cx="20697539" cy="856562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750887" y="1185862"/>
            <a:ext cx="6841518" cy="3977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A Positive Conclusion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is a discussion you have with</a:t>
            </a:r>
            <a:endParaRPr sz="3600">
              <a:solidFill>
                <a:srgbClr val="FFFFFF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your child after the consequence</a:t>
            </a:r>
            <a:endParaRPr sz="3600">
              <a:solidFill>
                <a:srgbClr val="FFFFFF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to clarify the offense, make a</a:t>
            </a:r>
            <a:endParaRPr sz="3600">
              <a:solidFill>
                <a:srgbClr val="FFFFFF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plan for next time, and offer</a:t>
            </a:r>
            <a:endParaRPr sz="3600">
              <a:solidFill>
                <a:srgbClr val="FFFFFF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encouragement to do the</a:t>
            </a:r>
            <a:endParaRPr sz="3600">
              <a:solidFill>
                <a:srgbClr val="FFFFFF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right thing.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46101" y="-1222692"/>
            <a:ext cx="20016955" cy="8311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MTLakGdT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4007" y="862146"/>
            <a:ext cx="5735986" cy="513370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2771099" y="2112962"/>
            <a:ext cx="3601802" cy="2131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Tendencies </a:t>
            </a:r>
            <a:endParaRPr b="1" sz="46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Reflect</a:t>
            </a:r>
            <a:endParaRPr b="1" sz="46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t</a:t>
            </a:r>
            <a:r>
              <a:rPr b="1" sz="4600">
                <a:solidFill>
                  <a:srgbClr val="372357"/>
                </a:solidFill>
              </a:rPr>
              <a:t>he Heart 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8507" y="-1631116"/>
            <a:ext cx="20697539" cy="8565623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471487" y="3759200"/>
            <a:ext cx="5341330" cy="131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Question 1: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“What did you do wrong?”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8507" y="-1631116"/>
            <a:ext cx="20697539" cy="856562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609600" y="3390900"/>
            <a:ext cx="5535997" cy="2377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Confession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is a spiritual issue, and it’s</a:t>
            </a:r>
            <a:endParaRPr sz="3600">
              <a:solidFill>
                <a:srgbClr val="FFFFFF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learned in the </a:t>
            </a:r>
            <a:r>
              <a:rPr b="1" sz="3600">
                <a:solidFill>
                  <a:srgbClr val="FFFFFF"/>
                </a:solidFill>
              </a:rPr>
              <a:t>Positive</a:t>
            </a:r>
            <a:endParaRPr b="1" sz="3600">
              <a:solidFill>
                <a:srgbClr val="FFFFFF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3600">
                <a:solidFill>
                  <a:srgbClr val="FFFFFF"/>
                </a:solidFill>
              </a:rPr>
              <a:t>Conclusion.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8507" y="-1631116"/>
            <a:ext cx="20697539" cy="856562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687387" y="3797300"/>
            <a:ext cx="4781439" cy="131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Question 2: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“Why was that wrong?”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8507" y="-1631116"/>
            <a:ext cx="20697539" cy="8565623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636587" y="3949700"/>
            <a:ext cx="5494251" cy="184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Question 3: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“What are you going to do</a:t>
            </a:r>
            <a:endParaRPr sz="3600">
              <a:solidFill>
                <a:srgbClr val="FFFFFF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differently next time?”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8507" y="-1631116"/>
            <a:ext cx="20697539" cy="8565623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661987" y="4127500"/>
            <a:ext cx="6129822" cy="131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A Statement: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“OK, go ahead and try again.”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8507" y="-1631116"/>
            <a:ext cx="20697539" cy="8565623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534770" y="3911600"/>
            <a:ext cx="6271060" cy="2169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The </a:t>
            </a:r>
            <a:endParaRPr b="1" sz="4800">
              <a:solidFill>
                <a:srgbClr val="F6CE85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Positive Conclusion </a:t>
            </a:r>
            <a:endParaRPr b="1" sz="4800">
              <a:solidFill>
                <a:srgbClr val="F6CE85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is an Adult Skill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46101" y="-1222692"/>
            <a:ext cx="20016955" cy="8311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MTLakGdT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4007" y="862146"/>
            <a:ext cx="5735986" cy="5133708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2363955" y="2020156"/>
            <a:ext cx="4416090" cy="2131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There’s</a:t>
            </a:r>
            <a:endParaRPr b="1" sz="46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Always </a:t>
            </a:r>
            <a:endParaRPr b="1" sz="46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Hope!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46101" y="-1222692"/>
            <a:ext cx="20016955" cy="8311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MTLakGdT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4007" y="862146"/>
            <a:ext cx="5735986" cy="513370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2073268" y="2045556"/>
            <a:ext cx="4997464" cy="2716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500">
                <a:solidFill>
                  <a:srgbClr val="372357"/>
                </a:solidFill>
              </a:rPr>
              <a:t>Most Importantly</a:t>
            </a:r>
            <a:endParaRPr b="1" sz="45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500">
                <a:solidFill>
                  <a:srgbClr val="372357"/>
                </a:solidFill>
              </a:rPr>
              <a:t>Invite Jesus </a:t>
            </a:r>
            <a:endParaRPr b="1" sz="45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500">
                <a:solidFill>
                  <a:srgbClr val="372357"/>
                </a:solidFill>
              </a:rPr>
              <a:t>Into Your </a:t>
            </a:r>
            <a:endParaRPr b="1" sz="45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500">
                <a:solidFill>
                  <a:srgbClr val="372357"/>
                </a:solidFill>
              </a:rPr>
              <a:t>Life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Calvary Still 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28869" y="-1640334"/>
            <a:ext cx="20568623" cy="8536782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382210" y="2956465"/>
            <a:ext cx="8379580" cy="328020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/>
            </a:pPr>
            <a:r>
              <a:rPr b="1" sz="4800">
                <a:solidFill>
                  <a:srgbClr val="FFFFFF"/>
                </a:solidFill>
              </a:rPr>
              <a:t>Cooperation,</a:t>
            </a:r>
            <a:endParaRPr b="1" sz="4800">
              <a:solidFill>
                <a:srgbClr val="FFFFFF"/>
              </a:solidFill>
            </a:endParaRPr>
          </a:p>
          <a:p>
            <a:pPr lvl="0" algn="ctr">
              <a:defRPr sz="1800"/>
            </a:pPr>
            <a:r>
              <a:rPr b="1" sz="4800">
                <a:solidFill>
                  <a:srgbClr val="FFFFFF"/>
                </a:solidFill>
              </a:rPr>
              <a:t>Consequences,</a:t>
            </a:r>
            <a:endParaRPr b="1" sz="4800">
              <a:solidFill>
                <a:srgbClr val="FFFFFF"/>
              </a:solidFill>
            </a:endParaRPr>
          </a:p>
          <a:p>
            <a:pPr lvl="0" algn="ctr">
              <a:defRPr sz="1800"/>
            </a:pPr>
            <a:r>
              <a:rPr b="1" sz="4800">
                <a:solidFill>
                  <a:srgbClr val="FFFFFF"/>
                </a:solidFill>
              </a:rPr>
              <a:t>and Keeping Your Sanity</a:t>
            </a:r>
            <a:endParaRPr b="1" sz="4800">
              <a:solidFill>
                <a:srgbClr val="FFFFFF"/>
              </a:solidFill>
            </a:endParaRPr>
          </a:p>
          <a:p>
            <a:pPr lvl="0" algn="ctr">
              <a:defRPr sz="1800"/>
            </a:pPr>
            <a:endParaRPr b="1" sz="4800">
              <a:solidFill>
                <a:srgbClr val="FFFFFF"/>
              </a:solidFill>
            </a:endParaRPr>
          </a:p>
          <a:p>
            <a:pPr lvl="0" algn="ctr">
              <a:defRPr sz="1800"/>
            </a:pPr>
            <a:r>
              <a:rPr b="1" sz="2800">
                <a:solidFill>
                  <a:srgbClr val="FFFFFF"/>
                </a:solidFill>
              </a:rPr>
              <a:t>Dr. Scott Turansky and Joanne Miller, RN, BSN 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46101" y="-1222692"/>
            <a:ext cx="20016955" cy="8311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MTLakGdT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4007" y="862146"/>
            <a:ext cx="5735986" cy="5133708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/>
        </p:nvSpPr>
        <p:spPr>
          <a:xfrm>
            <a:off x="3041805" y="2112962"/>
            <a:ext cx="3060390" cy="2131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Focus on </a:t>
            </a:r>
            <a:endParaRPr b="1" sz="46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Relational</a:t>
            </a:r>
            <a:endParaRPr b="1" sz="4600">
              <a:solidFill>
                <a:srgbClr val="372357"/>
              </a:solidFill>
            </a:endParaRPr>
          </a:p>
          <a:p>
            <a:pPr lvl="0" algn="ctr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600">
                <a:solidFill>
                  <a:srgbClr val="372357"/>
                </a:solidFill>
              </a:rPr>
              <a:t>Routines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3033" y="-1942355"/>
            <a:ext cx="21570666" cy="895514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563562" y="1528762"/>
            <a:ext cx="6440426" cy="131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Step 1 for the Parent: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Get Close to Your Child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3033" y="-1942355"/>
            <a:ext cx="21570666" cy="8955147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754062" y="1185862"/>
            <a:ext cx="6440426" cy="131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Step 1 for the Parent: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Get Close to Your Child</a:t>
            </a:r>
          </a:p>
        </p:txBody>
      </p:sp>
      <p:sp>
        <p:nvSpPr>
          <p:cNvPr id="35" name="Shape 35"/>
          <p:cNvSpPr/>
          <p:nvPr/>
        </p:nvSpPr>
        <p:spPr>
          <a:xfrm>
            <a:off x="754062" y="3705225"/>
            <a:ext cx="6066867" cy="131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Step 1 for the Child: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Learn to Come When Called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3033" y="-1942355"/>
            <a:ext cx="21570666" cy="8955147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752475" y="1185862"/>
            <a:ext cx="6440425" cy="131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b="1" sz="4800">
                <a:solidFill>
                  <a:srgbClr val="F6CE85"/>
                </a:solidFill>
              </a:rPr>
              <a:t>Step 2 for the Parent:</a:t>
            </a:r>
            <a:endParaRPr b="1" sz="4800">
              <a:solidFill>
                <a:srgbClr val="F6CE85"/>
              </a:solidFill>
            </a:endParaRPr>
          </a:p>
          <a:p>
            <a:pPr lvl="0" defTabSz="4572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 sz="3600">
                <a:solidFill>
                  <a:srgbClr val="FFFFFF"/>
                </a:solidFill>
              </a:rPr>
              <a:t>Consider the Timing</a:t>
            </a:r>
          </a:p>
        </p:txBody>
      </p:sp>
    </p:spTree>
  </p:cSld>
  <p:clrMapOvr>
    <a:masterClrMapping/>
  </p:clrMapOvr>
  <p:transition spd="med" advClick="1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